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75" r:id="rId5"/>
    <p:sldId id="266" r:id="rId6"/>
    <p:sldId id="276" r:id="rId7"/>
    <p:sldId id="277" r:id="rId8"/>
    <p:sldId id="291" r:id="rId9"/>
    <p:sldId id="278" r:id="rId10"/>
    <p:sldId id="279" r:id="rId11"/>
    <p:sldId id="280" r:id="rId12"/>
    <p:sldId id="281" r:id="rId13"/>
    <p:sldId id="282" r:id="rId14"/>
    <p:sldId id="283" r:id="rId15"/>
    <p:sldId id="284" r:id="rId16"/>
    <p:sldId id="292" r:id="rId17"/>
    <p:sldId id="285" r:id="rId18"/>
    <p:sldId id="293" r:id="rId19"/>
    <p:sldId id="286" r:id="rId20"/>
    <p:sldId id="287" r:id="rId21"/>
    <p:sldId id="288" r:id="rId22"/>
    <p:sldId id="289" r:id="rId23"/>
    <p:sldId id="290" r:id="rId24"/>
    <p:sldId id="26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_105.edu54.ru/DswMedia/prikaz287ot31052021.pdf" TargetMode="External"/><Relationship Id="rId2" Type="http://schemas.openxmlformats.org/officeDocument/2006/relationships/hyperlink" Target="http://www.s_105.edu54.ru/DswMedia/prikaz286ot3105202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243408.selcdn.ru/blog/2021/08/shkola-klass.jpg"/>
          <p:cNvPicPr>
            <a:picLocks noChangeAspect="1" noChangeArrowheads="1"/>
          </p:cNvPicPr>
          <p:nvPr/>
        </p:nvPicPr>
        <p:blipFill>
          <a:blip r:embed="rId2" cstate="print"/>
          <a:srcRect/>
          <a:stretch>
            <a:fillRect/>
          </a:stretch>
        </p:blipFill>
        <p:spPr bwMode="auto">
          <a:xfrm>
            <a:off x="1547664" y="2204864"/>
            <a:ext cx="6408712" cy="4274610"/>
          </a:xfrm>
          <a:prstGeom prst="rect">
            <a:avLst/>
          </a:prstGeom>
          <a:noFill/>
        </p:spPr>
      </p:pic>
      <p:sp>
        <p:nvSpPr>
          <p:cNvPr id="2" name="Заголовок 1"/>
          <p:cNvSpPr>
            <a:spLocks noGrp="1"/>
          </p:cNvSpPr>
          <p:nvPr>
            <p:ph type="ctrTitle"/>
          </p:nvPr>
        </p:nvSpPr>
        <p:spPr>
          <a:xfrm>
            <a:off x="928662" y="357166"/>
            <a:ext cx="7772400" cy="1470025"/>
          </a:xfrm>
        </p:spPr>
        <p:txBody>
          <a:bodyPr>
            <a:normAutofit fontScale="90000"/>
          </a:bodyPr>
          <a:lstStyle/>
          <a:p>
            <a:r>
              <a:rPr lang="ru-RU" dirty="0" smtClean="0"/>
              <a:t/>
            </a:r>
            <a:br>
              <a:rPr lang="ru-RU" dirty="0" smtClean="0"/>
            </a:br>
            <a:r>
              <a:rPr lang="ru-RU" b="1" dirty="0" smtClean="0">
                <a:solidFill>
                  <a:srgbClr val="FF0000"/>
                </a:solidFill>
              </a:rPr>
              <a:t>ФГОС НОО с 1 сентября 2022 года</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solidFill>
                  <a:srgbClr val="FF0000"/>
                </a:solidFill>
              </a:rPr>
              <a:t>В-третьих, внеурочная деятельность остается обязательной частью образовательного процесса. </a:t>
            </a:r>
            <a:endParaRPr lang="ru-RU" sz="3200" dirty="0">
              <a:solidFill>
                <a:srgbClr val="FF0000"/>
              </a:solidFill>
            </a:endParaRPr>
          </a:p>
        </p:txBody>
      </p:sp>
      <p:sp>
        <p:nvSpPr>
          <p:cNvPr id="3" name="Содержимое 2"/>
          <p:cNvSpPr>
            <a:spLocks noGrp="1"/>
          </p:cNvSpPr>
          <p:nvPr>
            <p:ph idx="1"/>
          </p:nvPr>
        </p:nvSpPr>
        <p:spPr/>
        <p:txBody>
          <a:bodyPr>
            <a:normAutofit fontScale="92500" lnSpcReduction="20000"/>
          </a:bodyPr>
          <a:lstStyle/>
          <a:p>
            <a:pPr algn="just"/>
            <a:r>
              <a:rPr lang="ru-RU" dirty="0" smtClean="0"/>
              <a:t>Она реализуется с учетом выбора участниками образовательных отношений учебных курсов внеурочной деятельности из перечня, предлагаемого организацией:</a:t>
            </a:r>
          </a:p>
          <a:p>
            <a:pPr algn="just"/>
            <a:r>
              <a:rPr lang="ru-RU" dirty="0" smtClean="0"/>
              <a:t>РОСТ (развитие, общение, самооценка, </a:t>
            </a:r>
            <a:r>
              <a:rPr lang="ru-RU" dirty="0" err="1" smtClean="0"/>
              <a:t>творч</a:t>
            </a:r>
            <a:r>
              <a:rPr lang="ru-RU" smtClean="0"/>
              <a:t>)</a:t>
            </a:r>
            <a:endParaRPr lang="ru-RU" dirty="0" smtClean="0"/>
          </a:p>
          <a:p>
            <a:pPr algn="just"/>
            <a:r>
              <a:rPr lang="ru-RU" dirty="0" smtClean="0"/>
              <a:t>Карельский язык</a:t>
            </a:r>
          </a:p>
          <a:p>
            <a:pPr algn="just"/>
            <a:r>
              <a:rPr lang="ru-RU" dirty="0" smtClean="0"/>
              <a:t>Спортивный час</a:t>
            </a:r>
          </a:p>
          <a:p>
            <a:pPr algn="just"/>
            <a:r>
              <a:rPr lang="ru-RU" dirty="0" smtClean="0"/>
              <a:t>Экология</a:t>
            </a:r>
          </a:p>
          <a:p>
            <a:pPr algn="just"/>
            <a:r>
              <a:rPr lang="ru-RU" dirty="0" smtClean="0"/>
              <a:t>Ниточка</a:t>
            </a:r>
          </a:p>
          <a:p>
            <a:pPr algn="just"/>
            <a:r>
              <a:rPr lang="ru-RU" dirty="0" smtClean="0"/>
              <a:t>Рисование</a:t>
            </a:r>
            <a:endParaRPr lang="ru-RU"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solidFill>
                  <a:srgbClr val="FF0000"/>
                </a:solidFill>
              </a:rPr>
              <a:t>В- четвертых: структура требований к результатам освоения образовательных программ </a:t>
            </a:r>
            <a:endParaRPr lang="ru-RU" sz="3200" dirty="0">
              <a:solidFill>
                <a:srgbClr val="FF0000"/>
              </a:solidFill>
            </a:endParaRPr>
          </a:p>
        </p:txBody>
      </p:sp>
      <p:sp>
        <p:nvSpPr>
          <p:cNvPr id="3" name="Содержимое 2"/>
          <p:cNvSpPr>
            <a:spLocks noGrp="1"/>
          </p:cNvSpPr>
          <p:nvPr>
            <p:ph idx="1"/>
          </p:nvPr>
        </p:nvSpPr>
        <p:spPr/>
        <p:txBody>
          <a:bodyPr/>
          <a:lstStyle/>
          <a:p>
            <a:pPr algn="just"/>
            <a:r>
              <a:rPr lang="ru-RU" dirty="0" smtClean="0"/>
              <a:t>остается неизменной и состоит из трех групп планируемых результатов: личностные, </a:t>
            </a:r>
            <a:r>
              <a:rPr lang="ru-RU" dirty="0" err="1" smtClean="0"/>
              <a:t>метапредметные</a:t>
            </a:r>
            <a:r>
              <a:rPr lang="ru-RU" dirty="0" smtClean="0"/>
              <a:t> и предметные. Не изменилась и система оценки образовательных результатов.</a:t>
            </a:r>
            <a:endParaRPr lang="ru-RU"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Каковы особенности обновленных ФГОС НОО 2021 года?</a:t>
            </a:r>
            <a:endParaRPr lang="ru-RU" dirty="0">
              <a:solidFill>
                <a:srgbClr val="FF0000"/>
              </a:solidFill>
            </a:endParaRPr>
          </a:p>
        </p:txBody>
      </p:sp>
      <p:sp>
        <p:nvSpPr>
          <p:cNvPr id="3" name="Содержимое 2"/>
          <p:cNvSpPr>
            <a:spLocks noGrp="1"/>
          </p:cNvSpPr>
          <p:nvPr>
            <p:ph idx="1"/>
          </p:nvPr>
        </p:nvSpPr>
        <p:spPr/>
        <p:txBody>
          <a:bodyPr>
            <a:normAutofit lnSpcReduction="10000"/>
          </a:bodyPr>
          <a:lstStyle/>
          <a:p>
            <a:pPr algn="just"/>
            <a:r>
              <a:rPr lang="ru-RU" b="1" dirty="0" smtClean="0"/>
              <a:t>Во–первых,</a:t>
            </a:r>
            <a:r>
              <a:rPr lang="ru-RU" dirty="0" smtClean="0"/>
              <a:t> требования к предметным результатам конкретизированы и уточнены. Содержание учебных предметов представлено по годам обучения по каждому учебному предмету в примерных рабочих программах, которые возьмет за основу своей работы каждый учитель. В программах четко определен минимум содержания, который должен знать каждый ученик.</a:t>
            </a:r>
            <a:endParaRPr lang="ru-RU"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b="1" dirty="0" smtClean="0"/>
              <a:t>Во-вторых,</a:t>
            </a:r>
            <a:r>
              <a:rPr lang="ru-RU" dirty="0" smtClean="0"/>
              <a:t> требования к </a:t>
            </a:r>
            <a:r>
              <a:rPr lang="ru-RU" dirty="0" err="1" smtClean="0"/>
              <a:t>метапредметным</a:t>
            </a:r>
            <a:r>
              <a:rPr lang="ru-RU" dirty="0" smtClean="0"/>
              <a:t> результатам дифференцированы по группам, даны в понятных и ясных формулировках, что позволит эффективно формировать умения самоорганизации, совместной деятельности, общения, навыков работы с информацией и др.</a:t>
            </a:r>
            <a:endParaRPr lang="ru-RU"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8640"/>
            <a:ext cx="8229600" cy="5937523"/>
          </a:xfrm>
        </p:spPr>
        <p:txBody>
          <a:bodyPr>
            <a:normAutofit fontScale="70000" lnSpcReduction="20000"/>
          </a:bodyPr>
          <a:lstStyle/>
          <a:p>
            <a:pPr algn="just"/>
            <a:r>
              <a:rPr lang="ru-RU" dirty="0" smtClean="0"/>
              <a:t>Например, конкретно описаны базовые логические действия, необходимые для успешного овладения содержанием учебных предметов. Базовые логические действия предполагают умения: </a:t>
            </a:r>
          </a:p>
          <a:p>
            <a:pPr algn="just"/>
            <a:r>
              <a:rPr lang="ru-RU" dirty="0" smtClean="0"/>
              <a:t>сравнивать объекты, устанавливать основания для сравнения, устанавливать аналогии;</a:t>
            </a:r>
          </a:p>
          <a:p>
            <a:pPr algn="just"/>
            <a:r>
              <a:rPr lang="ru-RU" dirty="0" smtClean="0"/>
              <a:t>объединять части объекта (объекты) по определенному признаку;</a:t>
            </a:r>
          </a:p>
          <a:p>
            <a:pPr algn="just"/>
            <a:r>
              <a:rPr lang="ru-RU" dirty="0" smtClean="0"/>
              <a:t>определять существенный признак для классификации, классифицировать предложенные объекты;</a:t>
            </a:r>
          </a:p>
          <a:p>
            <a:pPr algn="just"/>
            <a:r>
              <a:rPr lang="ru-RU" dirty="0" smtClean="0"/>
              <a:t>находить закономерности и противоречия в рассматриваемых фактах, данных и наблюдениях на основе предложенного педагогическим работником алгоритма;</a:t>
            </a:r>
          </a:p>
          <a:p>
            <a:pPr algn="just"/>
            <a:r>
              <a:rPr lang="ru-RU" dirty="0" smtClean="0"/>
              <a:t>выявлять недостаток информации для решения учебной (практической) задачи на основе предложенного алгоритма;</a:t>
            </a:r>
          </a:p>
          <a:p>
            <a:pPr algn="just"/>
            <a:r>
              <a:rPr lang="ru-RU" dirty="0" smtClean="0"/>
              <a:t>устанавливать причинно-следственные связи в ситуациях, поддающихся непосредственному наблюдению или знакомых по опыту, делать выводы. </a:t>
            </a:r>
            <a:endParaRPr lang="ru-RU"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fontScale="92500" lnSpcReduction="20000"/>
          </a:bodyPr>
          <a:lstStyle/>
          <a:p>
            <a:pPr algn="just"/>
            <a:r>
              <a:rPr lang="ru-RU" b="1" dirty="0" smtClean="0"/>
              <a:t>В третьих</a:t>
            </a:r>
            <a:r>
              <a:rPr lang="ru-RU" dirty="0" smtClean="0"/>
              <a:t>, появилось требование, связанное с необходимостью формирования компонентов </a:t>
            </a:r>
            <a:r>
              <a:rPr lang="ru-RU" b="1" dirty="0" smtClean="0">
                <a:solidFill>
                  <a:srgbClr val="FF0000"/>
                </a:solidFill>
              </a:rPr>
              <a:t>функциональной грамотности </a:t>
            </a:r>
            <a:r>
              <a:rPr lang="ru-RU" dirty="0" smtClean="0"/>
              <a:t>обучающихся. </a:t>
            </a:r>
          </a:p>
          <a:p>
            <a:pPr algn="just"/>
            <a:r>
              <a:rPr lang="ru-RU" dirty="0" smtClean="0"/>
              <a:t>Функциональная грамотность заключается в умении применять полученные на уроках знания и умения для решения практических и жизненных задач. Формирование функциональной грамотности (читательской грамотности, математической грамотности, естественнонаучной грамотности, финансовой грамотности, </a:t>
            </a:r>
            <a:r>
              <a:rPr lang="ru-RU" dirty="0" err="1" smtClean="0"/>
              <a:t>креативного</a:t>
            </a:r>
            <a:r>
              <a:rPr lang="ru-RU" dirty="0" smtClean="0"/>
              <a:t> мышления, глобальных компетенций) рассматривается как требование к качеству современного образования, которое отражает готовность ребенка осознанно включаться в разнообразные </a:t>
            </a:r>
            <a:r>
              <a:rPr lang="ru-RU" smtClean="0"/>
              <a:t>жизненные ситуации</a:t>
            </a:r>
            <a:endParaRPr lang="ru-RU"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r>
              <a:rPr lang="ru-RU" dirty="0" smtClean="0"/>
              <a:t>например, правильно рассчитать денежные средства для покупки; определять, хватит ли коробки конфет для того, чтобы угостить одноклассников; найти в энциклопедии нужную статью. Предполагается большое количество заданий, связанных с формированием умений анализировать разные источники информации, находить главное, существенное, тем самым развивать критическое мышление.</a:t>
            </a:r>
            <a:endParaRPr lang="ru-RU" dirty="0"/>
          </a:p>
        </p:txBody>
      </p:sp>
      <p:pic>
        <p:nvPicPr>
          <p:cNvPr id="4" name="Picture 2" descr="https://243408.selcdn.ru/blog/2021/08/shkolnik-kniga.jpg"/>
          <p:cNvPicPr>
            <a:picLocks noChangeAspect="1" noChangeArrowheads="1"/>
          </p:cNvPicPr>
          <p:nvPr/>
        </p:nvPicPr>
        <p:blipFill>
          <a:blip r:embed="rId2" cstate="print"/>
          <a:srcRect t="6620"/>
          <a:stretch>
            <a:fillRect/>
          </a:stretch>
        </p:blipFill>
        <p:spPr bwMode="auto">
          <a:xfrm>
            <a:off x="6644524" y="0"/>
            <a:ext cx="2499476" cy="1556792"/>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28800"/>
            <a:ext cx="8229600" cy="5229200"/>
          </a:xfrm>
        </p:spPr>
        <p:txBody>
          <a:bodyPr>
            <a:normAutofit fontScale="70000" lnSpcReduction="20000"/>
          </a:bodyPr>
          <a:lstStyle/>
          <a:p>
            <a:pPr algn="just"/>
            <a:r>
              <a:rPr lang="ru-RU" b="1" dirty="0" smtClean="0"/>
              <a:t>В-четвертых,</a:t>
            </a:r>
            <a:r>
              <a:rPr lang="ru-RU" dirty="0" smtClean="0"/>
              <a:t> конкретизирован и расширен перечень личностных результатов. Они тесно связаны с воспитанием и отражают приобретение младшими школьниками первоначального опыта деятельности в части: </a:t>
            </a:r>
          </a:p>
          <a:p>
            <a:pPr algn="just"/>
            <a:r>
              <a:rPr lang="ru-RU" dirty="0" smtClean="0"/>
              <a:t>-гражданско-патриотического воспитания, уважения к своему и другим народам; </a:t>
            </a:r>
          </a:p>
          <a:p>
            <a:pPr algn="just"/>
            <a:r>
              <a:rPr lang="ru-RU" dirty="0" smtClean="0"/>
              <a:t>-в части духовно-нравственного воспитания, заключающегося в признании индивидуальности каждого человека, проявлении сопереживания, уважения и доброжелательности, неприятии любых форм поведения, направленных на причинение физического и морального вреда другим людям; </a:t>
            </a:r>
          </a:p>
          <a:p>
            <a:pPr algn="just"/>
            <a:r>
              <a:rPr lang="ru-RU" dirty="0" smtClean="0"/>
              <a:t>- в части трудового воспитания - в осознании ценности труда в жизни человека и общества, ответственного потребления и бережного отношения к результатам труда, навыки участия в различных видах трудовой деятельности, интерес к различным профессиям. </a:t>
            </a:r>
            <a:endParaRPr lang="ru-RU" dirty="0"/>
          </a:p>
        </p:txBody>
      </p:sp>
      <p:pic>
        <p:nvPicPr>
          <p:cNvPr id="5" name="Picture 2" descr="https://243408.selcdn.ru/blog/2021/08/shkola-obzh-predmet.jpg"/>
          <p:cNvPicPr>
            <a:picLocks noChangeAspect="1" noChangeArrowheads="1"/>
          </p:cNvPicPr>
          <p:nvPr/>
        </p:nvPicPr>
        <p:blipFill>
          <a:blip r:embed="rId2" cstate="print"/>
          <a:srcRect/>
          <a:stretch>
            <a:fillRect/>
          </a:stretch>
        </p:blipFill>
        <p:spPr bwMode="auto">
          <a:xfrm>
            <a:off x="0" y="0"/>
            <a:ext cx="2555776" cy="1704703"/>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lgn="just"/>
            <a:r>
              <a:rPr lang="ru-RU" dirty="0" smtClean="0"/>
              <a:t>Также личностные результаты предполагают формирование уважительного отношения и интереса к художественной культуре, традициям и творчеству своего и других народов, формирование стремления к самовыражению в разных видах художественной деятельности, формирование здорового и безопасного (для себя и других людей) образа жизни. Система воспитания предполагает проявление активной жизненной позиции обучающихся, поощрение социальной успешности.</a:t>
            </a:r>
            <a:endParaRPr lang="ru-RU"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FF0000"/>
                </a:solidFill>
              </a:rPr>
              <a:t>Каковы преимущества ФГОС НОО 2021 года в отношении планируемых предметных результатов и системы их оценки?</a:t>
            </a:r>
            <a:endParaRPr lang="ru-RU" sz="2800"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Можно выделить несколько позитивных моментов:</a:t>
            </a:r>
          </a:p>
          <a:p>
            <a:pPr algn="just"/>
            <a:r>
              <a:rPr lang="ru-RU" dirty="0" smtClean="0"/>
              <a:t>Определена единая система требований к планируемым результатам освоения основной образовательной программы, что позволяет создать равные возможности для того, чтобы ребята получили качественное образование. Единые образовательные результаты позволят сохранить единое образовательное пространство страны. Если ваш ребенок перейдет в течение учебного года из одной школы в другую или даже переедет в другой регион, содержание учебного материала не изменится.</a:t>
            </a:r>
            <a:endParaRPr lang="ru-RU"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lgn="just"/>
            <a:r>
              <a:rPr lang="ru-RU" b="1" dirty="0" smtClean="0"/>
              <a:t>Министерством просвещения РФ утверждены новые федеральные государственные образовательные стандарты начального общего и основного общего образования:</a:t>
            </a:r>
            <a:endParaRPr lang="ru-RU" dirty="0" smtClean="0"/>
          </a:p>
          <a:p>
            <a:endParaRPr lang="ru-RU" dirty="0" smtClean="0"/>
          </a:p>
          <a:p>
            <a:r>
              <a:rPr lang="ru-RU" b="1" dirty="0" smtClean="0">
                <a:hlinkClick r:id="rId2"/>
              </a:rPr>
              <a:t>Приказ 286 от 31.05.2021 об утверждении ФГОС НОО</a:t>
            </a:r>
            <a:endParaRPr lang="ru-RU" dirty="0" smtClean="0"/>
          </a:p>
          <a:p>
            <a:r>
              <a:rPr lang="ru-RU" b="1" dirty="0" smtClean="0">
                <a:hlinkClick r:id="rId3"/>
              </a:rPr>
              <a:t>Приказ 287 от 31.05.2021 об утверждении ФГОС ООО</a:t>
            </a:r>
            <a:endParaRPr lang="ru-RU" dirty="0" smtClean="0"/>
          </a:p>
          <a:p>
            <a:endParaRPr lang="ru-RU"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052736"/>
            <a:ext cx="8229600" cy="4525963"/>
          </a:xfrm>
        </p:spPr>
        <p:txBody>
          <a:bodyPr/>
          <a:lstStyle/>
          <a:p>
            <a:pPr algn="just"/>
            <a:r>
              <a:rPr lang="ru-RU" dirty="0" smtClean="0"/>
              <a:t>Повышается </a:t>
            </a:r>
            <a:r>
              <a:rPr lang="ru-RU" dirty="0" smtClean="0">
                <a:solidFill>
                  <a:srgbClr val="FF0000"/>
                </a:solidFill>
              </a:rPr>
              <a:t>прозрачность системы образования.</a:t>
            </a:r>
            <a:r>
              <a:rPr lang="ru-RU" dirty="0" smtClean="0"/>
              <a:t> В соответствии с обновленными ФГОС определяется единый для всей страны порядок изучения учебных тем, содержание изучаемого материала.</a:t>
            </a:r>
            <a:endParaRPr lang="ru-RU" dirty="0"/>
          </a:p>
        </p:txBody>
      </p:sp>
      <p:pic>
        <p:nvPicPr>
          <p:cNvPr id="4" name="Picture 2" descr="https://243408.selcdn.ru/blog/2021/08/shkolnica.jpg"/>
          <p:cNvPicPr>
            <a:picLocks noChangeAspect="1" noChangeArrowheads="1"/>
          </p:cNvPicPr>
          <p:nvPr/>
        </p:nvPicPr>
        <p:blipFill>
          <a:blip r:embed="rId2" cstate="print"/>
          <a:srcRect/>
          <a:stretch>
            <a:fillRect/>
          </a:stretch>
        </p:blipFill>
        <p:spPr bwMode="auto">
          <a:xfrm>
            <a:off x="2214546" y="3856334"/>
            <a:ext cx="4589701" cy="3001665"/>
          </a:xfrm>
          <a:prstGeom prst="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332656"/>
            <a:ext cx="8229600" cy="4525963"/>
          </a:xfrm>
        </p:spPr>
        <p:txBody>
          <a:bodyPr/>
          <a:lstStyle/>
          <a:p>
            <a:pPr algn="just"/>
            <a:r>
              <a:rPr lang="ru-RU" dirty="0" smtClean="0"/>
              <a:t>Достижение личностных результатов, которые также детализированы и конкретизированы в обновленном документе, будет направлено на реализацию программы воспитания. </a:t>
            </a:r>
          </a:p>
          <a:p>
            <a:pPr algn="just"/>
            <a:r>
              <a:rPr lang="ru-RU" dirty="0" smtClean="0"/>
              <a:t>Требования к планируемым результатам станут едиными для всех школ России.</a:t>
            </a:r>
            <a:endParaRPr lang="ru-RU" dirty="0"/>
          </a:p>
        </p:txBody>
      </p:sp>
      <p:pic>
        <p:nvPicPr>
          <p:cNvPr id="4" name="Picture 2" descr="https://243408.selcdn.ru/blog/2021/08/shkola-nachalnaya-urok.jpg"/>
          <p:cNvPicPr>
            <a:picLocks noChangeAspect="1" noChangeArrowheads="1"/>
          </p:cNvPicPr>
          <p:nvPr/>
        </p:nvPicPr>
        <p:blipFill>
          <a:blip r:embed="rId2" cstate="print"/>
          <a:srcRect/>
          <a:stretch>
            <a:fillRect/>
          </a:stretch>
        </p:blipFill>
        <p:spPr bwMode="auto">
          <a:xfrm>
            <a:off x="2357421" y="3857628"/>
            <a:ext cx="4498309" cy="3000372"/>
          </a:xfrm>
          <a:prstGeom prst="rect">
            <a:avLst/>
          </a:prstGeom>
          <a:noFill/>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целом, обновленный ФГОС НОО 2021 года дает возможность создания и реализации благоприятных условий для обучения младших школьников, деятельности учителя и позволяет улучшить взаимодействие родителей, педагогов и детей.</a:t>
            </a:r>
            <a:endParaRPr lang="ru-RU" dirty="0"/>
          </a:p>
        </p:txBody>
      </p:sp>
      <p:pic>
        <p:nvPicPr>
          <p:cNvPr id="4" name="Picture 2" descr="https://243408.selcdn.ru/blog/2021/08/shkola-srednyaya-urok.jpg"/>
          <p:cNvPicPr>
            <a:picLocks noChangeAspect="1" noChangeArrowheads="1"/>
          </p:cNvPicPr>
          <p:nvPr/>
        </p:nvPicPr>
        <p:blipFill>
          <a:blip r:embed="rId2" cstate="print"/>
          <a:srcRect/>
          <a:stretch>
            <a:fillRect/>
          </a:stretch>
        </p:blipFill>
        <p:spPr bwMode="auto">
          <a:xfrm>
            <a:off x="6012160" y="4769062"/>
            <a:ext cx="3131840" cy="2088937"/>
          </a:xfrm>
          <a:prstGeom prst="rect">
            <a:avLst/>
          </a:prstGeom>
          <a:noFill/>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r>
              <a:rPr lang="ru-RU" dirty="0" smtClean="0"/>
              <a:t>Обновленный ФГОС НОО определяет минимум содержания начального общего образования, изучение которого гарантирует государство. Единое учебное содержание, точные и конкретно сформулированные образовательные результаты обеспечивают достижение качества образования, формирование единого образовательного пространства страны и региона.</a:t>
            </a:r>
            <a:endParaRPr lang="ru-RU"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Спасибо за внимание!</a:t>
            </a:r>
            <a:endParaRPr lang="ru-RU"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4" name="Picture 2" descr="https://243408.selcdn.ru/blog/2021/08/shkola-karta.jpg"/>
          <p:cNvPicPr>
            <a:picLocks noChangeAspect="1" noChangeArrowheads="1"/>
          </p:cNvPicPr>
          <p:nvPr/>
        </p:nvPicPr>
        <p:blipFill>
          <a:blip r:embed="rId2" cstate="print"/>
          <a:srcRect/>
          <a:stretch>
            <a:fillRect/>
          </a:stretch>
        </p:blipFill>
        <p:spPr bwMode="auto">
          <a:xfrm>
            <a:off x="714348" y="1714488"/>
            <a:ext cx="7711413" cy="5143512"/>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b="1" dirty="0" smtClean="0">
                <a:solidFill>
                  <a:srgbClr val="FF0000"/>
                </a:solidFill>
              </a:rPr>
              <a:t>С 1 сентября 2022 года в каждой школе обучающиеся, которые будут приняты на обучение в первые и пятые классы, будут учиться уже по ФГОС-2021.</a:t>
            </a:r>
            <a:endParaRPr lang="ru-RU" b="1"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Задача на сегодняшний день- </a:t>
            </a:r>
            <a:r>
              <a:rPr lang="ru-RU" dirty="0" smtClean="0">
                <a:solidFill>
                  <a:srgbClr val="FF0000"/>
                </a:solidFill>
              </a:rPr>
              <a:t>разъяснить особенности обновленного ФГОС НОО</a:t>
            </a:r>
            <a:r>
              <a:rPr lang="ru-RU" dirty="0" smtClean="0"/>
              <a:t>, а так же ответить на вопросы по его введению в образовательный процесс школы.</a:t>
            </a:r>
            <a:endParaRPr lang="ru-RU"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243408.selcdn.ru/blog/2021/08/shkola-urok-angliyskogo.jpg"/>
          <p:cNvPicPr>
            <a:picLocks noChangeAspect="1" noChangeArrowheads="1"/>
          </p:cNvPicPr>
          <p:nvPr/>
        </p:nvPicPr>
        <p:blipFill>
          <a:blip r:embed="rId2" cstate="print"/>
          <a:srcRect/>
          <a:stretch>
            <a:fillRect/>
          </a:stretch>
        </p:blipFill>
        <p:spPr bwMode="auto">
          <a:xfrm>
            <a:off x="2214546" y="3117304"/>
            <a:ext cx="5608240" cy="3740696"/>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solidFill>
                  <a:srgbClr val="FF0000"/>
                </a:solidFill>
              </a:rPr>
              <a:t>Федеральные государственные образовательные стандарты (ФГОС) </a:t>
            </a:r>
            <a:endParaRPr lang="ru-RU" b="1" dirty="0">
              <a:solidFill>
                <a:srgbClr val="FF0000"/>
              </a:solidFill>
            </a:endParaRPr>
          </a:p>
        </p:txBody>
      </p:sp>
      <p:sp>
        <p:nvSpPr>
          <p:cNvPr id="3" name="Содержимое 2"/>
          <p:cNvSpPr>
            <a:spLocks noGrp="1"/>
          </p:cNvSpPr>
          <p:nvPr>
            <p:ph idx="1"/>
          </p:nvPr>
        </p:nvSpPr>
        <p:spPr/>
        <p:txBody>
          <a:bodyPr/>
          <a:lstStyle/>
          <a:p>
            <a:pPr algn="just"/>
            <a:r>
              <a:rPr lang="ru-RU" dirty="0" smtClean="0"/>
              <a:t>это совокупность требований, обязательных при реализации основных учебных программ государственными образовательными учреждениями.</a:t>
            </a:r>
            <a:endParaRPr lang="ru-RU"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Обновленный ФГОС НОО </a:t>
            </a:r>
            <a:r>
              <a:rPr lang="ru-RU" dirty="0" smtClean="0">
                <a:solidFill>
                  <a:srgbClr val="FF0000"/>
                </a:solidFill>
              </a:rPr>
              <a:t>не имеет </a:t>
            </a:r>
            <a:r>
              <a:rPr lang="ru-RU" dirty="0" smtClean="0"/>
              <a:t>принципиальных отличий от действующего в настоящее время ФГОС НОО 2009 года.</a:t>
            </a:r>
            <a:endParaRPr lang="ru-RU"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Во-первых, сохранена концепция ФГОС. </a:t>
            </a:r>
            <a:endParaRPr lang="ru-RU"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pPr algn="just"/>
            <a:r>
              <a:rPr lang="ru-RU" dirty="0" smtClean="0"/>
              <a:t>В ее основе – </a:t>
            </a:r>
            <a:r>
              <a:rPr lang="ru-RU" dirty="0" err="1" smtClean="0"/>
              <a:t>системно-деятельностный</a:t>
            </a:r>
            <a:r>
              <a:rPr lang="ru-RU" dirty="0" smtClean="0"/>
              <a:t> подход. Данный подход базируется на обеспечении соответствия образовательной деятельности возрасту обучающихся, их индивидуальным особенностям.</a:t>
            </a:r>
          </a:p>
          <a:p>
            <a:pPr algn="just"/>
            <a:r>
              <a:rPr lang="ru-RU" dirty="0" err="1" smtClean="0"/>
              <a:t>Системно-деятельностный</a:t>
            </a:r>
            <a:r>
              <a:rPr lang="ru-RU" dirty="0" smtClean="0"/>
              <a:t> подход к организации образовательного процесса предполагает использование таких форм взаимодействия педагога и обучающихся в процессе воспитания и обучения, которые должны обеспечивать </a:t>
            </a:r>
            <a:r>
              <a:rPr lang="ru-RU" dirty="0" smtClean="0">
                <a:solidFill>
                  <a:srgbClr val="FF0000"/>
                </a:solidFill>
              </a:rPr>
              <a:t>всестороннее развитие ребенка </a:t>
            </a:r>
            <a:r>
              <a:rPr lang="ru-RU" dirty="0" smtClean="0"/>
              <a:t>в активной деятельности. </a:t>
            </a:r>
            <a:endParaRPr lang="ru-RU"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Именно знания и умения, которые ребенок получил не в готовом виде, а в ходе активного взаимодействия, становятся для него бесценным опытом, определяющим его успешность на последующих этапах обучения.</a:t>
            </a:r>
            <a:endParaRPr lang="ru-RU"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solidFill>
                  <a:srgbClr val="FF0000"/>
                </a:solidFill>
              </a:rPr>
              <a:t>Во-вторых, остались без изменений обязательные для изучения учебные предметы учебного плана начального общего образования:</a:t>
            </a:r>
            <a:br>
              <a:rPr lang="ru-RU" sz="3200" dirty="0" smtClean="0">
                <a:solidFill>
                  <a:srgbClr val="FF0000"/>
                </a:solidFill>
              </a:rPr>
            </a:br>
            <a:endParaRPr lang="ru-RU" sz="3200"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Русский язык</a:t>
            </a:r>
          </a:p>
          <a:p>
            <a:r>
              <a:rPr lang="ru-RU" dirty="0" smtClean="0"/>
              <a:t>Литературное чтение</a:t>
            </a:r>
          </a:p>
          <a:p>
            <a:r>
              <a:rPr lang="ru-RU" dirty="0" smtClean="0"/>
              <a:t>Математика</a:t>
            </a:r>
          </a:p>
          <a:p>
            <a:r>
              <a:rPr lang="ru-RU" dirty="0" smtClean="0"/>
              <a:t>Иностранный язык (со 2 класса)</a:t>
            </a:r>
          </a:p>
          <a:p>
            <a:r>
              <a:rPr lang="ru-RU" dirty="0" smtClean="0"/>
              <a:t>Окружающий мир</a:t>
            </a:r>
          </a:p>
          <a:p>
            <a:r>
              <a:rPr lang="ru-RU" dirty="0" smtClean="0"/>
              <a:t>Основы религиозных культур и светской этики (в 4 классе)</a:t>
            </a:r>
          </a:p>
          <a:p>
            <a:r>
              <a:rPr lang="ru-RU" dirty="0" smtClean="0"/>
              <a:t>Изобразительное искусство</a:t>
            </a:r>
          </a:p>
          <a:p>
            <a:r>
              <a:rPr lang="ru-RU" dirty="0" smtClean="0"/>
              <a:t>Музыка</a:t>
            </a:r>
          </a:p>
          <a:p>
            <a:r>
              <a:rPr lang="ru-RU" dirty="0" smtClean="0"/>
              <a:t>Технология</a:t>
            </a:r>
          </a:p>
          <a:p>
            <a:r>
              <a:rPr lang="ru-RU" dirty="0" smtClean="0"/>
              <a:t>Физическая культура</a:t>
            </a:r>
            <a:endParaRPr lang="ru-RU"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1018</Words>
  <Application>Microsoft Office PowerPoint</Application>
  <PresentationFormat>Экран (4:3)</PresentationFormat>
  <Paragraphs>62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ФГОС НОО с 1 сентября 2022 года</vt:lpstr>
      <vt:lpstr>Слайд 2</vt:lpstr>
      <vt:lpstr>Слайд 3</vt:lpstr>
      <vt:lpstr>Слайд 4</vt:lpstr>
      <vt:lpstr>Федеральные государственные образовательные стандарты (ФГОС) </vt:lpstr>
      <vt:lpstr>Слайд 6</vt:lpstr>
      <vt:lpstr>Во-первых, сохранена концепция ФГОС. </vt:lpstr>
      <vt:lpstr>Слайд 8</vt:lpstr>
      <vt:lpstr>Во-вторых, остались без изменений обязательные для изучения учебные предметы учебного плана начального общего образования: </vt:lpstr>
      <vt:lpstr>В-третьих, внеурочная деятельность остается обязательной частью образовательного процесса. </vt:lpstr>
      <vt:lpstr>В- четвертых: структура требований к результатам освоения образовательных программ </vt:lpstr>
      <vt:lpstr>Каковы особенности обновленных ФГОС НОО 2021 года?</vt:lpstr>
      <vt:lpstr>Слайд 13</vt:lpstr>
      <vt:lpstr>Слайд 14</vt:lpstr>
      <vt:lpstr>Слайд 15</vt:lpstr>
      <vt:lpstr>Слайд 16</vt:lpstr>
      <vt:lpstr>Слайд 17</vt:lpstr>
      <vt:lpstr>Слайд 18</vt:lpstr>
      <vt:lpstr>Каковы преимущества ФГОС НОО 2021 года в отношении планируемых предметных результатов и системы их оценки?</vt:lpstr>
      <vt:lpstr>Слайд 20</vt:lpstr>
      <vt:lpstr>Слайд 21</vt:lpstr>
      <vt:lpstr>Слайд 22</vt:lpstr>
      <vt:lpstr>Слайд 23</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28</cp:revision>
  <dcterms:created xsi:type="dcterms:W3CDTF">2022-03-23T08:46:41Z</dcterms:created>
  <dcterms:modified xsi:type="dcterms:W3CDTF">2022-05-13T09:48:56Z</dcterms:modified>
</cp:coreProperties>
</file>